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56" r:id="rId3"/>
    <p:sldId id="261" r:id="rId4"/>
    <p:sldId id="258" r:id="rId5"/>
    <p:sldId id="271" r:id="rId6"/>
    <p:sldId id="275" r:id="rId7"/>
    <p:sldId id="276" r:id="rId8"/>
    <p:sldId id="277" r:id="rId9"/>
    <p:sldId id="262" r:id="rId10"/>
    <p:sldId id="267" r:id="rId11"/>
    <p:sldId id="265" r:id="rId12"/>
    <p:sldId id="26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70206-5C8C-4105-B7FB-CA47D55330EE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984B8-03B9-47D6-9762-B959B82A60FB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0CE70C4-167D-481A-BFFF-370832A12A5C}" type="slidenum">
              <a:rPr lang="en-CA"/>
              <a:pPr/>
              <a:t>‹#›</a:t>
            </a:fld>
            <a:endParaRPr lang="en-C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0E4C-0E28-48A9-9349-9624E0E31F72}" type="datetimeFigureOut">
              <a:rPr lang="en-ZA" smtClean="0"/>
              <a:pPr/>
              <a:t>2019/03/15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33C437-AE95-49D7-A9D2-55E51CFD37EA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tms.advisors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536" y="548680"/>
            <a:ext cx="8496943" cy="1843683"/>
          </a:xfrm>
          <a:solidFill>
            <a:srgbClr val="0070C0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Air Traffic Management System Advisors</a:t>
            </a:r>
          </a:p>
        </p:txBody>
      </p:sp>
      <p:sp>
        <p:nvSpPr>
          <p:cNvPr id="3624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55576" y="2780928"/>
            <a:ext cx="7920880" cy="3744416"/>
          </a:xfrm>
          <a:solidFill>
            <a:schemeClr val="accent1">
              <a:lumMod val="60000"/>
              <a:lumOff val="4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endParaRPr lang="en-US" sz="2000" dirty="0" smtClean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P</a:t>
            </a:r>
            <a:r>
              <a:rPr lang="en-US" sz="2000" dirty="0">
                <a:solidFill>
                  <a:schemeClr val="bg1"/>
                </a:solidFill>
              </a:rPr>
              <a:t>. O. Box  6175</a:t>
            </a:r>
          </a:p>
          <a:p>
            <a:r>
              <a:rPr lang="en-US" sz="2000" dirty="0">
                <a:solidFill>
                  <a:schemeClr val="bg1"/>
                </a:solidFill>
              </a:rPr>
              <a:t>Birchleigh</a:t>
            </a:r>
          </a:p>
          <a:p>
            <a:r>
              <a:rPr lang="en-US" sz="2000" dirty="0">
                <a:solidFill>
                  <a:schemeClr val="bg1"/>
                </a:solidFill>
              </a:rPr>
              <a:t>1621</a:t>
            </a:r>
          </a:p>
          <a:p>
            <a:r>
              <a:rPr lang="en-US" sz="2000" dirty="0">
                <a:solidFill>
                  <a:schemeClr val="bg1"/>
                </a:solidFill>
              </a:rPr>
              <a:t>South Africa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e-mail; 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hlinkClick r:id="rId2"/>
              </a:rPr>
              <a:t>atms.advisors@gmail.com</a:t>
            </a:r>
            <a:endParaRPr lang="en-US" sz="2000" dirty="0">
              <a:solidFill>
                <a:schemeClr val="bg1"/>
              </a:solidFill>
            </a:endParaRP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Tel; + 27 (0) 11 9651864</a:t>
            </a:r>
          </a:p>
          <a:p>
            <a:r>
              <a:rPr lang="en-US" sz="2000" dirty="0">
                <a:solidFill>
                  <a:schemeClr val="bg1"/>
                </a:solidFill>
              </a:rPr>
              <a:t>Mobile; Arthur Bradshaw; + 27 (0) 828916269  </a:t>
            </a:r>
          </a:p>
          <a:p>
            <a:endParaRPr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3825" y="411163"/>
          <a:ext cx="8809038" cy="5978525"/>
        </p:xfrm>
        <a:graphic>
          <a:graphicData uri="http://schemas.openxmlformats.org/presentationml/2006/ole">
            <p:oleObj spid="_x0000_s1026" name="Document" r:id="rId3" imgW="7772400" imgH="5276520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836712"/>
            <a:ext cx="7632848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NO MORE SILOS</a:t>
            </a:r>
          </a:p>
          <a:p>
            <a:endParaRPr lang="en-ZA" sz="2800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ZA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NO MORE GUESSING AS ACCURACY IS A REQUIREMENT FOR  EFFICIENCY AND SAFETY</a:t>
            </a:r>
          </a:p>
          <a:p>
            <a:endParaRPr lang="en-ZA" sz="2800" dirty="0" smtClean="0"/>
          </a:p>
          <a:p>
            <a:r>
              <a:rPr lang="en-ZA" sz="2800" dirty="0" smtClean="0">
                <a:solidFill>
                  <a:schemeClr val="accent6">
                    <a:lumMod val="75000"/>
                  </a:schemeClr>
                </a:solidFill>
              </a:rPr>
              <a:t>AS  UNPREDICTABLE AS THE WX BECOMES, THE MORE PREDICTABILITY REQUIRED</a:t>
            </a:r>
          </a:p>
          <a:p>
            <a:endParaRPr lang="en-ZA" sz="2800" dirty="0" smtClean="0"/>
          </a:p>
          <a:p>
            <a:r>
              <a:rPr lang="en-ZA" sz="3600" dirty="0" smtClean="0">
                <a:solidFill>
                  <a:srgbClr val="FF0000"/>
                </a:solidFill>
              </a:rPr>
              <a:t>THE ATM COMMUNITY DEPENDS ON </a:t>
            </a:r>
            <a:r>
              <a:rPr lang="en-ZA" sz="5400" dirty="0" smtClean="0">
                <a:solidFill>
                  <a:srgbClr val="FF0000"/>
                </a:solidFill>
              </a:rPr>
              <a:t>YOU!!!!</a:t>
            </a:r>
          </a:p>
          <a:p>
            <a:endParaRPr lang="en-ZA" sz="2800" dirty="0" smtClean="0"/>
          </a:p>
          <a:p>
            <a:endParaRPr lang="en-ZA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157" name="Object 5"/>
          <p:cNvGraphicFramePr>
            <a:graphicFrameLocks noChangeAspect="1"/>
          </p:cNvGraphicFramePr>
          <p:nvPr>
            <p:ph idx="1"/>
          </p:nvPr>
        </p:nvGraphicFramePr>
        <p:xfrm>
          <a:off x="752475" y="0"/>
          <a:ext cx="6745288" cy="6858000"/>
        </p:xfrm>
        <a:graphic>
          <a:graphicData uri="http://schemas.openxmlformats.org/presentationml/2006/ole">
            <p:oleObj spid="_x0000_s19458" name="CorelDRAW" r:id="rId3" imgW="6612120" imgH="6974640" progId="">
              <p:embed/>
            </p:oleObj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064896" cy="6264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4608512"/>
          </a:xfrm>
          <a:blipFill>
            <a:blip r:embed="rId2" cstate="print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en-ZA" sz="3600" dirty="0" smtClean="0">
                <a:solidFill>
                  <a:schemeClr val="bg1"/>
                </a:solidFill>
              </a:rPr>
              <a:t>2</a:t>
            </a:r>
            <a:r>
              <a:rPr lang="en-ZA" sz="3600" baseline="30000" dirty="0" smtClean="0">
                <a:solidFill>
                  <a:schemeClr val="bg1"/>
                </a:solidFill>
              </a:rPr>
              <a:t>nd</a:t>
            </a:r>
            <a:r>
              <a:rPr lang="en-ZA" sz="3600" dirty="0" smtClean="0">
                <a:solidFill>
                  <a:schemeClr val="bg1"/>
                </a:solidFill>
              </a:rPr>
              <a:t> Annual Weather SMART Science Symposium</a:t>
            </a:r>
            <a:br>
              <a:rPr lang="en-ZA" sz="3600" dirty="0" smtClean="0">
                <a:solidFill>
                  <a:schemeClr val="bg1"/>
                </a:solidFill>
              </a:rPr>
            </a:br>
            <a:r>
              <a:rPr lang="en-ZA" sz="3600" dirty="0" smtClean="0">
                <a:solidFill>
                  <a:schemeClr val="bg1"/>
                </a:solidFill>
              </a:rPr>
              <a:t>18/03/2019</a:t>
            </a:r>
            <a:endParaRPr lang="en-ZA" sz="36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45224"/>
            <a:ext cx="6400800" cy="864096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>
            <a:normAutofit fontScale="85000" lnSpcReduction="20000"/>
          </a:bodyPr>
          <a:lstStyle/>
          <a:p>
            <a:r>
              <a:rPr lang="en-ZA" sz="3600" b="1" dirty="0" smtClean="0">
                <a:solidFill>
                  <a:srgbClr val="002060"/>
                </a:solidFill>
              </a:rPr>
              <a:t>Criticality of accurate WX information on the ATM System</a:t>
            </a:r>
            <a:endParaRPr lang="en-Z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0C078-0A39-400D-A7B3-6F8083AC3217}" type="slidenum">
              <a:rPr lang="en-CA"/>
              <a:pPr/>
              <a:t>3</a:t>
            </a:fld>
            <a:endParaRPr lang="en-CA"/>
          </a:p>
        </p:txBody>
      </p:sp>
      <p:sp>
        <p:nvSpPr>
          <p:cNvPr id="164866" name="Rectangle 2"/>
          <p:cNvSpPr>
            <a:spLocks noChangeArrowheads="1"/>
          </p:cNvSpPr>
          <p:nvPr/>
        </p:nvSpPr>
        <p:spPr bwMode="auto">
          <a:xfrm>
            <a:off x="0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164867" name="Rectangle 3"/>
          <p:cNvSpPr>
            <a:spLocks noChangeArrowheads="1"/>
          </p:cNvSpPr>
          <p:nvPr/>
        </p:nvSpPr>
        <p:spPr bwMode="auto">
          <a:xfrm>
            <a:off x="0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164868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066800"/>
            <a:ext cx="8001000" cy="747713"/>
          </a:xfrm>
          <a:noFill/>
          <a:ln/>
        </p:spPr>
        <p:txBody>
          <a:bodyPr anchorCtr="1">
            <a:normAutofit fontScale="9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</a:rPr>
              <a:t/>
            </a:r>
            <a:br>
              <a:rPr lang="en-US" sz="3200" b="1" dirty="0" smtClean="0">
                <a:solidFill>
                  <a:schemeClr val="tx1"/>
                </a:solidFill>
              </a:rPr>
            </a:b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>
                <a:solidFill>
                  <a:schemeClr val="tx1"/>
                </a:solidFill>
              </a:rPr>
              <a:t>OUTCOMES </a:t>
            </a:r>
            <a:r>
              <a:rPr lang="en-US" sz="3200" b="1" dirty="0">
                <a:solidFill>
                  <a:schemeClr val="tx1"/>
                </a:solidFill>
              </a:rPr>
              <a:t>/ USER EXPECTATIONS</a:t>
            </a:r>
          </a:p>
        </p:txBody>
      </p:sp>
      <p:sp>
        <p:nvSpPr>
          <p:cNvPr id="164876" name="Text Box 12"/>
          <p:cNvSpPr txBox="1">
            <a:spLocks noChangeArrowheads="1"/>
          </p:cNvSpPr>
          <p:nvPr/>
        </p:nvSpPr>
        <p:spPr bwMode="auto">
          <a:xfrm>
            <a:off x="2263775" y="4653136"/>
            <a:ext cx="531177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/>
              <a:t>TOTAL SYSTEM </a:t>
            </a:r>
            <a:r>
              <a:rPr lang="en-US" sz="2400" b="1" dirty="0" smtClean="0"/>
              <a:t>PERFORMANCE and SAFETY</a:t>
            </a:r>
            <a:endParaRPr lang="en-US" sz="2400" b="1" dirty="0"/>
          </a:p>
        </p:txBody>
      </p:sp>
      <p:sp>
        <p:nvSpPr>
          <p:cNvPr id="164877" name="Rectangle 13"/>
          <p:cNvSpPr>
            <a:spLocks noChangeArrowheads="1"/>
          </p:cNvSpPr>
          <p:nvPr/>
        </p:nvSpPr>
        <p:spPr bwMode="auto">
          <a:xfrm>
            <a:off x="179512" y="0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 eaLnBrk="1" hangingPunct="1"/>
            <a:endParaRPr lang="en-US" sz="2800" b="1" dirty="0" smtClean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ATM System  </a:t>
            </a:r>
            <a:r>
              <a:rPr lang="en-US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seeks to engage the ATM Community as appropriate with the aim of achieving  best business and safety outcomes. </a:t>
            </a:r>
            <a:endParaRPr lang="en-US" sz="28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41"/>
          <p:cNvGrpSpPr>
            <a:grpSpLocks/>
          </p:cNvGrpSpPr>
          <p:nvPr/>
        </p:nvGrpSpPr>
        <p:grpSpPr bwMode="auto">
          <a:xfrm>
            <a:off x="304800" y="2438400"/>
            <a:ext cx="8534400" cy="2376488"/>
            <a:chOff x="192" y="1536"/>
            <a:chExt cx="5355" cy="1497"/>
          </a:xfrm>
        </p:grpSpPr>
        <p:sp>
          <p:nvSpPr>
            <p:cNvPr id="164874" name="AutoShape 10"/>
            <p:cNvSpPr>
              <a:spLocks noChangeArrowheads="1"/>
            </p:cNvSpPr>
            <p:nvPr/>
          </p:nvSpPr>
          <p:spPr bwMode="auto">
            <a:xfrm>
              <a:off x="4464" y="1872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ZA"/>
            </a:p>
          </p:txBody>
        </p:sp>
        <p:grpSp>
          <p:nvGrpSpPr>
            <p:cNvPr id="3" name="Group 30"/>
            <p:cNvGrpSpPr>
              <a:grpSpLocks/>
            </p:cNvGrpSpPr>
            <p:nvPr/>
          </p:nvGrpSpPr>
          <p:grpSpPr bwMode="auto">
            <a:xfrm>
              <a:off x="192" y="2064"/>
              <a:ext cx="5233" cy="969"/>
              <a:chOff x="192" y="2828"/>
              <a:chExt cx="5233" cy="969"/>
            </a:xfrm>
          </p:grpSpPr>
          <p:sp>
            <p:nvSpPr>
              <p:cNvPr id="164878" name="Line 14"/>
              <p:cNvSpPr>
                <a:spLocks noChangeShapeType="1"/>
              </p:cNvSpPr>
              <p:nvPr/>
            </p:nvSpPr>
            <p:spPr bwMode="auto">
              <a:xfrm flipV="1">
                <a:off x="192" y="3696"/>
                <a:ext cx="480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79" name="Line 15"/>
              <p:cNvSpPr>
                <a:spLocks noChangeShapeType="1"/>
              </p:cNvSpPr>
              <p:nvPr/>
            </p:nvSpPr>
            <p:spPr bwMode="auto">
              <a:xfrm flipV="1">
                <a:off x="672" y="3120"/>
                <a:ext cx="960" cy="576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80" name="Line 16"/>
              <p:cNvSpPr>
                <a:spLocks noChangeShapeType="1"/>
              </p:cNvSpPr>
              <p:nvPr/>
            </p:nvSpPr>
            <p:spPr bwMode="auto">
              <a:xfrm>
                <a:off x="1624" y="3124"/>
                <a:ext cx="960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81" name="Line 17"/>
              <p:cNvSpPr>
                <a:spLocks noChangeShapeType="1"/>
              </p:cNvSpPr>
              <p:nvPr/>
            </p:nvSpPr>
            <p:spPr bwMode="auto">
              <a:xfrm flipV="1">
                <a:off x="2572" y="2836"/>
                <a:ext cx="336" cy="28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82" name="Line 18"/>
              <p:cNvSpPr>
                <a:spLocks noChangeShapeType="1"/>
              </p:cNvSpPr>
              <p:nvPr/>
            </p:nvSpPr>
            <p:spPr bwMode="auto">
              <a:xfrm>
                <a:off x="2892" y="2844"/>
                <a:ext cx="1248" cy="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84" name="Line 20"/>
              <p:cNvSpPr>
                <a:spLocks noChangeShapeType="1"/>
              </p:cNvSpPr>
              <p:nvPr/>
            </p:nvSpPr>
            <p:spPr bwMode="auto">
              <a:xfrm>
                <a:off x="4760" y="3732"/>
                <a:ext cx="528" cy="48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86" name="Arc 22"/>
              <p:cNvSpPr>
                <a:spLocks/>
              </p:cNvSpPr>
              <p:nvPr/>
            </p:nvSpPr>
            <p:spPr bwMode="auto">
              <a:xfrm rot="6173429">
                <a:off x="5230" y="3602"/>
                <a:ext cx="246" cy="144"/>
              </a:xfrm>
              <a:custGeom>
                <a:avLst/>
                <a:gdLst>
                  <a:gd name="G0" fmla="+- 3586 0 0"/>
                  <a:gd name="G1" fmla="+- 21600 0 0"/>
                  <a:gd name="G2" fmla="+- 21600 0 0"/>
                  <a:gd name="T0" fmla="*/ 0 w 25186"/>
                  <a:gd name="T1" fmla="*/ 300 h 21600"/>
                  <a:gd name="T2" fmla="*/ 25186 w 25186"/>
                  <a:gd name="T3" fmla="*/ 21600 h 21600"/>
                  <a:gd name="T4" fmla="*/ 3586 w 25186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186" h="21600" fill="none" extrusionOk="0">
                    <a:moveTo>
                      <a:pt x="-1" y="299"/>
                    </a:moveTo>
                    <a:cubicBezTo>
                      <a:pt x="1184" y="100"/>
                      <a:pt x="2384" y="-1"/>
                      <a:pt x="3586" y="0"/>
                    </a:cubicBezTo>
                    <a:cubicBezTo>
                      <a:pt x="15515" y="0"/>
                      <a:pt x="25186" y="9670"/>
                      <a:pt x="25186" y="21600"/>
                    </a:cubicBezTo>
                  </a:path>
                  <a:path w="25186" h="21600" stroke="0" extrusionOk="0">
                    <a:moveTo>
                      <a:pt x="-1" y="299"/>
                    </a:moveTo>
                    <a:cubicBezTo>
                      <a:pt x="1184" y="100"/>
                      <a:pt x="2384" y="-1"/>
                      <a:pt x="3586" y="0"/>
                    </a:cubicBezTo>
                    <a:cubicBezTo>
                      <a:pt x="15515" y="0"/>
                      <a:pt x="25186" y="9670"/>
                      <a:pt x="25186" y="21600"/>
                    </a:cubicBezTo>
                    <a:lnTo>
                      <a:pt x="3586" y="21600"/>
                    </a:lnTo>
                    <a:close/>
                  </a:path>
                </a:pathLst>
              </a:cu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ZA"/>
              </a:p>
            </p:txBody>
          </p:sp>
          <p:grpSp>
            <p:nvGrpSpPr>
              <p:cNvPr id="4" name="Group 26"/>
              <p:cNvGrpSpPr>
                <a:grpSpLocks/>
              </p:cNvGrpSpPr>
              <p:nvPr/>
            </p:nvGrpSpPr>
            <p:grpSpPr bwMode="auto">
              <a:xfrm>
                <a:off x="4196" y="3064"/>
                <a:ext cx="288" cy="240"/>
                <a:chOff x="3408" y="3888"/>
                <a:chExt cx="288" cy="240"/>
              </a:xfrm>
            </p:grpSpPr>
            <p:sp>
              <p:nvSpPr>
                <p:cNvPr id="164887" name="Oval 23"/>
                <p:cNvSpPr>
                  <a:spLocks noChangeArrowheads="1"/>
                </p:cNvSpPr>
                <p:nvPr/>
              </p:nvSpPr>
              <p:spPr bwMode="auto">
                <a:xfrm>
                  <a:off x="3408" y="3888"/>
                  <a:ext cx="288" cy="53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ZA"/>
                </a:p>
              </p:txBody>
            </p:sp>
            <p:sp>
              <p:nvSpPr>
                <p:cNvPr id="164888" name="Oval 24"/>
                <p:cNvSpPr>
                  <a:spLocks noChangeArrowheads="1"/>
                </p:cNvSpPr>
                <p:nvPr/>
              </p:nvSpPr>
              <p:spPr bwMode="auto">
                <a:xfrm>
                  <a:off x="3408" y="3984"/>
                  <a:ext cx="288" cy="53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ZA"/>
                </a:p>
              </p:txBody>
            </p:sp>
            <p:sp>
              <p:nvSpPr>
                <p:cNvPr id="164889" name="Oval 25"/>
                <p:cNvSpPr>
                  <a:spLocks noChangeArrowheads="1"/>
                </p:cNvSpPr>
                <p:nvPr/>
              </p:nvSpPr>
              <p:spPr bwMode="auto">
                <a:xfrm>
                  <a:off x="3408" y="4075"/>
                  <a:ext cx="288" cy="53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ZA"/>
                </a:p>
              </p:txBody>
            </p:sp>
          </p:grpSp>
          <p:sp>
            <p:nvSpPr>
              <p:cNvPr id="164891" name="Line 27"/>
              <p:cNvSpPr>
                <a:spLocks noChangeShapeType="1"/>
              </p:cNvSpPr>
              <p:nvPr/>
            </p:nvSpPr>
            <p:spPr bwMode="auto">
              <a:xfrm>
                <a:off x="4120" y="2828"/>
                <a:ext cx="96" cy="240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92" name="Line 28"/>
              <p:cNvSpPr>
                <a:spLocks noChangeShapeType="1"/>
              </p:cNvSpPr>
              <p:nvPr/>
            </p:nvSpPr>
            <p:spPr bwMode="auto">
              <a:xfrm>
                <a:off x="4480" y="3300"/>
                <a:ext cx="288" cy="432"/>
              </a:xfrm>
              <a:prstGeom prst="line">
                <a:avLst/>
              </a:prstGeom>
              <a:noFill/>
              <a:ln w="5715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</p:grpSp>
        <p:sp>
          <p:nvSpPr>
            <p:cNvPr id="164902" name="AutoShape 38"/>
            <p:cNvSpPr>
              <a:spLocks noChangeArrowheads="1"/>
            </p:cNvSpPr>
            <p:nvPr/>
          </p:nvSpPr>
          <p:spPr bwMode="auto">
            <a:xfrm>
              <a:off x="3456" y="1536"/>
              <a:ext cx="2091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rgbClr val="FF0000">
                    <a:alpha val="89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System delivered trajectory</a:t>
              </a:r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>
            <a:off x="152400" y="2636912"/>
            <a:ext cx="7740650" cy="2011288"/>
            <a:chOff x="96" y="1469"/>
            <a:chExt cx="4876" cy="1459"/>
          </a:xfrm>
        </p:grpSpPr>
        <p:sp>
          <p:nvSpPr>
            <p:cNvPr id="164872" name="AutoShape 8"/>
            <p:cNvSpPr>
              <a:spLocks noChangeArrowheads="1"/>
            </p:cNvSpPr>
            <p:nvPr/>
          </p:nvSpPr>
          <p:spPr bwMode="auto">
            <a:xfrm>
              <a:off x="1392" y="1872"/>
              <a:ext cx="144" cy="288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en-ZA"/>
            </a:p>
          </p:txBody>
        </p:sp>
        <p:grpSp>
          <p:nvGrpSpPr>
            <p:cNvPr id="6" name="Group 37"/>
            <p:cNvGrpSpPr>
              <a:grpSpLocks/>
            </p:cNvGrpSpPr>
            <p:nvPr/>
          </p:nvGrpSpPr>
          <p:grpSpPr bwMode="auto">
            <a:xfrm>
              <a:off x="96" y="1968"/>
              <a:ext cx="4876" cy="960"/>
              <a:chOff x="96" y="1968"/>
              <a:chExt cx="4876" cy="960"/>
            </a:xfrm>
          </p:grpSpPr>
          <p:sp>
            <p:nvSpPr>
              <p:cNvPr id="164896" name="Line 32"/>
              <p:cNvSpPr>
                <a:spLocks noChangeShapeType="1"/>
              </p:cNvSpPr>
              <p:nvPr/>
            </p:nvSpPr>
            <p:spPr bwMode="auto">
              <a:xfrm flipV="1">
                <a:off x="96" y="2876"/>
                <a:ext cx="588" cy="52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97" name="Line 33"/>
              <p:cNvSpPr>
                <a:spLocks noChangeShapeType="1"/>
              </p:cNvSpPr>
              <p:nvPr/>
            </p:nvSpPr>
            <p:spPr bwMode="auto">
              <a:xfrm flipV="1">
                <a:off x="676" y="1968"/>
                <a:ext cx="1252" cy="908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98" name="Line 3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1632" cy="0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899" name="Line 35"/>
              <p:cNvSpPr>
                <a:spLocks noChangeShapeType="1"/>
              </p:cNvSpPr>
              <p:nvPr/>
            </p:nvSpPr>
            <p:spPr bwMode="auto">
              <a:xfrm>
                <a:off x="3540" y="1968"/>
                <a:ext cx="960" cy="816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  <p:sp>
            <p:nvSpPr>
              <p:cNvPr id="164900" name="Line 36"/>
              <p:cNvSpPr>
                <a:spLocks noChangeShapeType="1"/>
              </p:cNvSpPr>
              <p:nvPr/>
            </p:nvSpPr>
            <p:spPr bwMode="auto">
              <a:xfrm>
                <a:off x="4492" y="2776"/>
                <a:ext cx="480" cy="144"/>
              </a:xfrm>
              <a:prstGeom prst="line">
                <a:avLst/>
              </a:prstGeom>
              <a:noFill/>
              <a:ln w="5715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/>
              <a:lstStyle/>
              <a:p>
                <a:endParaRPr lang="en-ZA"/>
              </a:p>
            </p:txBody>
          </p:sp>
        </p:grpSp>
        <p:sp>
          <p:nvSpPr>
            <p:cNvPr id="164903" name="AutoShape 39"/>
            <p:cNvSpPr>
              <a:spLocks noChangeArrowheads="1"/>
            </p:cNvSpPr>
            <p:nvPr/>
          </p:nvSpPr>
          <p:spPr bwMode="auto">
            <a:xfrm>
              <a:off x="516" y="1469"/>
              <a:ext cx="2112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39999"/>
                  </a:schemeClr>
                </a:gs>
                <a:gs pos="100000">
                  <a:srgbClr val="00FF00">
                    <a:alpha val="89999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2016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r>
                <a:rPr lang="en-US" b="1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User requested </a:t>
              </a:r>
              <a:r>
                <a:rPr lang="en-US" b="1" dirty="0" smtClean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trajectory</a:t>
              </a:r>
              <a:endParaRPr lang="en-US" b="1" dirty="0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4653136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b="1" dirty="0" smtClean="0"/>
              <a:t>DOC 9854 AN  458</a:t>
            </a:r>
            <a:endParaRPr lang="en-ZA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8104" y="4239672"/>
            <a:ext cx="1872000" cy="147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BC7192-E514-4DDD-AFA3-082DA7B89A2D}" type="slidenum">
              <a:rPr lang="en-CA"/>
              <a:pPr/>
              <a:t>5</a:t>
            </a:fld>
            <a:endParaRPr lang="en-CA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537325" y="1204913"/>
            <a:ext cx="2286000" cy="5408612"/>
            <a:chOff x="4118" y="759"/>
            <a:chExt cx="1440" cy="3407"/>
          </a:xfrm>
        </p:grpSpPr>
        <p:sp>
          <p:nvSpPr>
            <p:cNvPr id="155650" name="AutoShape 2"/>
            <p:cNvSpPr>
              <a:spLocks noChangeArrowheads="1"/>
            </p:cNvSpPr>
            <p:nvPr/>
          </p:nvSpPr>
          <p:spPr bwMode="auto">
            <a:xfrm>
              <a:off x="4118" y="1106"/>
              <a:ext cx="1440" cy="3060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FFCC00">
                    <a:alpha val="89999"/>
                  </a:srgbClr>
                </a:gs>
                <a:gs pos="50000">
                  <a:schemeClr val="bg1">
                    <a:alpha val="30000"/>
                  </a:schemeClr>
                </a:gs>
                <a:gs pos="100000">
                  <a:srgbClr val="FFCC00">
                    <a:alpha val="89999"/>
                  </a:srgbClr>
                </a:gs>
              </a:gsLst>
              <a:lin ang="27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ZA"/>
            </a:p>
          </p:txBody>
        </p:sp>
        <p:sp>
          <p:nvSpPr>
            <p:cNvPr id="155651" name="Text Box 3"/>
            <p:cNvSpPr txBox="1">
              <a:spLocks noChangeArrowheads="1"/>
            </p:cNvSpPr>
            <p:nvPr/>
          </p:nvSpPr>
          <p:spPr bwMode="auto">
            <a:xfrm>
              <a:off x="4178" y="759"/>
              <a:ext cx="103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Elements</a:t>
              </a:r>
            </a:p>
          </p:txBody>
        </p:sp>
      </p:grpSp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604838" y="22875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1" hangingPunct="1"/>
            <a:endParaRPr lang="en-US" sz="2400">
              <a:latin typeface="Times New Roman" pitchFamily="18" charset="0"/>
            </a:endParaRPr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379413" y="1971675"/>
            <a:ext cx="8147050" cy="946150"/>
            <a:chOff x="340" y="1480"/>
            <a:chExt cx="4994" cy="553"/>
          </a:xfrm>
        </p:grpSpPr>
        <p:sp>
          <p:nvSpPr>
            <p:cNvPr id="155654" name="AutoShape 6"/>
            <p:cNvSpPr>
              <a:spLocks noChangeArrowheads="1"/>
            </p:cNvSpPr>
            <p:nvPr/>
          </p:nvSpPr>
          <p:spPr bwMode="auto">
            <a:xfrm>
              <a:off x="3274" y="1574"/>
              <a:ext cx="759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4" name="Group 7"/>
            <p:cNvGrpSpPr>
              <a:grpSpLocks/>
            </p:cNvGrpSpPr>
            <p:nvPr/>
          </p:nvGrpSpPr>
          <p:grpSpPr bwMode="auto">
            <a:xfrm>
              <a:off x="340" y="1480"/>
              <a:ext cx="4994" cy="553"/>
              <a:chOff x="340" y="1480"/>
              <a:chExt cx="4994" cy="553"/>
            </a:xfrm>
          </p:grpSpPr>
          <p:sp>
            <p:nvSpPr>
              <p:cNvPr id="155656" name="Text Box 8"/>
              <p:cNvSpPr txBox="1">
                <a:spLocks noChangeArrowheads="1"/>
              </p:cNvSpPr>
              <p:nvPr/>
            </p:nvSpPr>
            <p:spPr bwMode="auto">
              <a:xfrm>
                <a:off x="4182" y="1480"/>
                <a:ext cx="1152" cy="3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AOM</a:t>
                </a:r>
              </a:p>
            </p:txBody>
          </p:sp>
          <p:sp>
            <p:nvSpPr>
              <p:cNvPr id="155657" name="Text Box 9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2264" cy="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800"/>
                  <a:t>Airspace Organization and Management</a:t>
                </a:r>
              </a:p>
            </p:txBody>
          </p:sp>
        </p:grpSp>
      </p:grp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90525" y="3392488"/>
            <a:ext cx="8147050" cy="519112"/>
            <a:chOff x="340" y="1480"/>
            <a:chExt cx="4994" cy="327"/>
          </a:xfrm>
        </p:grpSpPr>
        <p:sp>
          <p:nvSpPr>
            <p:cNvPr id="155659" name="AutoShape 11"/>
            <p:cNvSpPr>
              <a:spLocks noChangeArrowheads="1"/>
            </p:cNvSpPr>
            <p:nvPr/>
          </p:nvSpPr>
          <p:spPr bwMode="auto">
            <a:xfrm>
              <a:off x="3274" y="1574"/>
              <a:ext cx="759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6" name="Group 12"/>
            <p:cNvGrpSpPr>
              <a:grpSpLocks/>
            </p:cNvGrpSpPr>
            <p:nvPr/>
          </p:nvGrpSpPr>
          <p:grpSpPr bwMode="auto">
            <a:xfrm>
              <a:off x="340" y="1480"/>
              <a:ext cx="4994" cy="327"/>
              <a:chOff x="340" y="1480"/>
              <a:chExt cx="4994" cy="327"/>
            </a:xfrm>
          </p:grpSpPr>
          <p:sp>
            <p:nvSpPr>
              <p:cNvPr id="155661" name="Text Box 13"/>
              <p:cNvSpPr txBox="1">
                <a:spLocks noChangeArrowheads="1"/>
              </p:cNvSpPr>
              <p:nvPr/>
            </p:nvSpPr>
            <p:spPr bwMode="auto">
              <a:xfrm>
                <a:off x="4182" y="1480"/>
                <a:ext cx="11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CM</a:t>
                </a:r>
              </a:p>
            </p:txBody>
          </p:sp>
          <p:sp>
            <p:nvSpPr>
              <p:cNvPr id="155662" name="Text Box 14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22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800"/>
                  <a:t>Conflict Management</a:t>
                </a:r>
              </a:p>
            </p:txBody>
          </p:sp>
        </p:grpSp>
      </p:grp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376238" y="4379913"/>
            <a:ext cx="8147050" cy="519112"/>
            <a:chOff x="340" y="1480"/>
            <a:chExt cx="4994" cy="327"/>
          </a:xfrm>
        </p:grpSpPr>
        <p:sp>
          <p:nvSpPr>
            <p:cNvPr id="155664" name="AutoShape 16"/>
            <p:cNvSpPr>
              <a:spLocks noChangeArrowheads="1"/>
            </p:cNvSpPr>
            <p:nvPr/>
          </p:nvSpPr>
          <p:spPr bwMode="auto">
            <a:xfrm>
              <a:off x="3274" y="1574"/>
              <a:ext cx="759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340" y="1480"/>
              <a:ext cx="4994" cy="327"/>
              <a:chOff x="340" y="1480"/>
              <a:chExt cx="4994" cy="327"/>
            </a:xfrm>
          </p:grpSpPr>
          <p:sp>
            <p:nvSpPr>
              <p:cNvPr id="155666" name="Text Box 18"/>
              <p:cNvSpPr txBox="1">
                <a:spLocks noChangeArrowheads="1"/>
              </p:cNvSpPr>
              <p:nvPr/>
            </p:nvSpPr>
            <p:spPr bwMode="auto">
              <a:xfrm>
                <a:off x="4182" y="1480"/>
                <a:ext cx="11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TS</a:t>
                </a:r>
              </a:p>
            </p:txBody>
          </p:sp>
          <p:sp>
            <p:nvSpPr>
              <p:cNvPr id="155667" name="Text Box 19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2264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800"/>
                  <a:t>Traffic Sequencing</a:t>
                </a:r>
              </a:p>
            </p:txBody>
          </p:sp>
        </p:grpSp>
      </p:grpSp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361950" y="5394325"/>
            <a:ext cx="8147050" cy="946150"/>
            <a:chOff x="228" y="3398"/>
            <a:chExt cx="5132" cy="596"/>
          </a:xfrm>
        </p:grpSpPr>
        <p:sp>
          <p:nvSpPr>
            <p:cNvPr id="155669" name="AutoShape 21"/>
            <p:cNvSpPr>
              <a:spLocks noChangeArrowheads="1"/>
            </p:cNvSpPr>
            <p:nvPr/>
          </p:nvSpPr>
          <p:spPr bwMode="auto">
            <a:xfrm>
              <a:off x="3243" y="3492"/>
              <a:ext cx="780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10" name="Group 22"/>
            <p:cNvGrpSpPr>
              <a:grpSpLocks/>
            </p:cNvGrpSpPr>
            <p:nvPr/>
          </p:nvGrpSpPr>
          <p:grpSpPr bwMode="auto">
            <a:xfrm>
              <a:off x="228" y="3398"/>
              <a:ext cx="5132" cy="596"/>
              <a:chOff x="340" y="1480"/>
              <a:chExt cx="4994" cy="596"/>
            </a:xfrm>
          </p:grpSpPr>
          <p:sp>
            <p:nvSpPr>
              <p:cNvPr id="155671" name="Text Box 23"/>
              <p:cNvSpPr txBox="1">
                <a:spLocks noChangeArrowheads="1"/>
              </p:cNvSpPr>
              <p:nvPr/>
            </p:nvSpPr>
            <p:spPr bwMode="auto">
              <a:xfrm>
                <a:off x="4182" y="1480"/>
                <a:ext cx="11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DCB</a:t>
                </a:r>
              </a:p>
            </p:txBody>
          </p:sp>
          <p:sp>
            <p:nvSpPr>
              <p:cNvPr id="155672" name="Text Box 24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226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800"/>
                  <a:t>Demand / Capacity Balancing</a:t>
                </a:r>
              </a:p>
            </p:txBody>
          </p:sp>
        </p:grpSp>
      </p:grpSp>
      <p:sp>
        <p:nvSpPr>
          <p:cNvPr id="155675" name="Rectangle 27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/>
            <a:r>
              <a:rPr lang="en-US" b="1"/>
              <a:t>ATMOC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8A0B4-76BE-4753-A334-506B66E95E8C}" type="slidenum">
              <a:rPr lang="en-CA"/>
              <a:pPr/>
              <a:t>6</a:t>
            </a:fld>
            <a:endParaRPr lang="en-CA"/>
          </a:p>
        </p:txBody>
      </p:sp>
      <p:sp>
        <p:nvSpPr>
          <p:cNvPr id="156674" name="Rectangle 2"/>
          <p:cNvSpPr>
            <a:spLocks noGrp="1" noChangeArrowheads="1"/>
          </p:cNvSpPr>
          <p:nvPr>
            <p:ph idx="1"/>
          </p:nvPr>
        </p:nvSpPr>
        <p:spPr>
          <a:xfrm>
            <a:off x="381000" y="3373438"/>
            <a:ext cx="8458200" cy="4379912"/>
          </a:xfrm>
          <a:noFill/>
          <a:ln/>
        </p:spPr>
        <p:txBody>
          <a:bodyPr/>
          <a:lstStyle/>
          <a:p>
            <a:endParaRPr lang="en-US"/>
          </a:p>
          <a:p>
            <a:endParaRPr lang="en-US"/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72200" y="838200"/>
            <a:ext cx="2728913" cy="5084763"/>
            <a:chOff x="3888" y="528"/>
            <a:chExt cx="1719" cy="3203"/>
          </a:xfrm>
        </p:grpSpPr>
        <p:sp>
          <p:nvSpPr>
            <p:cNvPr id="156675" name="AutoShape 3"/>
            <p:cNvSpPr>
              <a:spLocks noChangeArrowheads="1"/>
            </p:cNvSpPr>
            <p:nvPr/>
          </p:nvSpPr>
          <p:spPr bwMode="auto">
            <a:xfrm>
              <a:off x="4068" y="919"/>
              <a:ext cx="1440" cy="2812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33CC33">
                    <a:alpha val="89999"/>
                  </a:srgbClr>
                </a:gs>
                <a:gs pos="50000">
                  <a:schemeClr val="bg1">
                    <a:alpha val="30000"/>
                  </a:schemeClr>
                </a:gs>
                <a:gs pos="100000">
                  <a:srgbClr val="33CC33">
                    <a:alpha val="89999"/>
                  </a:srgbClr>
                </a:gs>
              </a:gsLst>
              <a:lin ang="27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33CC33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/>
            </a:p>
          </p:txBody>
        </p:sp>
        <p:sp>
          <p:nvSpPr>
            <p:cNvPr id="156676" name="Text Box 4"/>
            <p:cNvSpPr txBox="1">
              <a:spLocks noChangeArrowheads="1"/>
            </p:cNvSpPr>
            <p:nvPr/>
          </p:nvSpPr>
          <p:spPr bwMode="auto">
            <a:xfrm>
              <a:off x="3888" y="528"/>
              <a:ext cx="17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Actors/Activities</a:t>
              </a:r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2900" y="1752600"/>
            <a:ext cx="8147050" cy="946150"/>
            <a:chOff x="340" y="1480"/>
            <a:chExt cx="4994" cy="596"/>
          </a:xfrm>
        </p:grpSpPr>
        <p:sp>
          <p:nvSpPr>
            <p:cNvPr id="156679" name="AutoShape 7"/>
            <p:cNvSpPr>
              <a:spLocks noChangeArrowheads="1"/>
            </p:cNvSpPr>
            <p:nvPr/>
          </p:nvSpPr>
          <p:spPr bwMode="auto">
            <a:xfrm>
              <a:off x="3274" y="1574"/>
              <a:ext cx="759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340" y="1480"/>
              <a:ext cx="4994" cy="596"/>
              <a:chOff x="340" y="1480"/>
              <a:chExt cx="4994" cy="596"/>
            </a:xfrm>
          </p:grpSpPr>
          <p:sp>
            <p:nvSpPr>
              <p:cNvPr id="156681" name="Text Box 9"/>
              <p:cNvSpPr txBox="1">
                <a:spLocks noChangeArrowheads="1"/>
              </p:cNvSpPr>
              <p:nvPr/>
            </p:nvSpPr>
            <p:spPr bwMode="auto">
              <a:xfrm>
                <a:off x="4182" y="1480"/>
                <a:ext cx="11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ADOPS</a:t>
                </a:r>
              </a:p>
            </p:txBody>
          </p:sp>
          <p:sp>
            <p:nvSpPr>
              <p:cNvPr id="156682" name="Text Box 10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226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800"/>
                  <a:t>Aerodrome Operations</a:t>
                </a:r>
              </a:p>
            </p:txBody>
          </p:sp>
        </p:grpSp>
      </p:grpSp>
      <p:grpSp>
        <p:nvGrpSpPr>
          <p:cNvPr id="5" name="Group 11"/>
          <p:cNvGrpSpPr>
            <a:grpSpLocks/>
          </p:cNvGrpSpPr>
          <p:nvPr/>
        </p:nvGrpSpPr>
        <p:grpSpPr bwMode="auto">
          <a:xfrm>
            <a:off x="344488" y="3130550"/>
            <a:ext cx="8147050" cy="946150"/>
            <a:chOff x="340" y="1480"/>
            <a:chExt cx="4994" cy="596"/>
          </a:xfrm>
        </p:grpSpPr>
        <p:sp>
          <p:nvSpPr>
            <p:cNvPr id="156684" name="AutoShape 12"/>
            <p:cNvSpPr>
              <a:spLocks noChangeArrowheads="1"/>
            </p:cNvSpPr>
            <p:nvPr/>
          </p:nvSpPr>
          <p:spPr bwMode="auto">
            <a:xfrm>
              <a:off x="3274" y="1574"/>
              <a:ext cx="759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grpSp>
          <p:nvGrpSpPr>
            <p:cNvPr id="6" name="Group 13"/>
            <p:cNvGrpSpPr>
              <a:grpSpLocks/>
            </p:cNvGrpSpPr>
            <p:nvPr/>
          </p:nvGrpSpPr>
          <p:grpSpPr bwMode="auto">
            <a:xfrm>
              <a:off x="340" y="1480"/>
              <a:ext cx="4994" cy="596"/>
              <a:chOff x="340" y="1480"/>
              <a:chExt cx="4994" cy="596"/>
            </a:xfrm>
          </p:grpSpPr>
          <p:sp>
            <p:nvSpPr>
              <p:cNvPr id="156686" name="Text Box 14"/>
              <p:cNvSpPr txBox="1">
                <a:spLocks noChangeArrowheads="1"/>
              </p:cNvSpPr>
              <p:nvPr/>
            </p:nvSpPr>
            <p:spPr bwMode="auto">
              <a:xfrm>
                <a:off x="4182" y="1480"/>
                <a:ext cx="1152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800" b="1">
                    <a:effectLst>
                      <a:outerShdw blurRad="38100" dist="38100" dir="2700000" algn="tl">
                        <a:srgbClr val="000000"/>
                      </a:outerShdw>
                    </a:effectLst>
                  </a:rPr>
                  <a:t>AIROPS</a:t>
                </a:r>
              </a:p>
            </p:txBody>
          </p:sp>
          <p:sp>
            <p:nvSpPr>
              <p:cNvPr id="156687" name="Text Box 15"/>
              <p:cNvSpPr txBox="1">
                <a:spLocks noChangeArrowheads="1"/>
              </p:cNvSpPr>
              <p:nvPr/>
            </p:nvSpPr>
            <p:spPr bwMode="auto">
              <a:xfrm>
                <a:off x="340" y="1480"/>
                <a:ext cx="2264" cy="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800"/>
                  <a:t>Airspace user Operations</a:t>
                </a:r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358775" y="4799013"/>
            <a:ext cx="8147050" cy="946150"/>
            <a:chOff x="394" y="3023"/>
            <a:chExt cx="5132" cy="596"/>
          </a:xfrm>
        </p:grpSpPr>
        <p:sp>
          <p:nvSpPr>
            <p:cNvPr id="156689" name="AutoShape 17"/>
            <p:cNvSpPr>
              <a:spLocks noChangeArrowheads="1"/>
            </p:cNvSpPr>
            <p:nvPr/>
          </p:nvSpPr>
          <p:spPr bwMode="auto">
            <a:xfrm>
              <a:off x="3409" y="3117"/>
              <a:ext cx="780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56690" name="Text Box 18"/>
            <p:cNvSpPr txBox="1">
              <a:spLocks noChangeArrowheads="1"/>
            </p:cNvSpPr>
            <p:nvPr/>
          </p:nvSpPr>
          <p:spPr bwMode="auto">
            <a:xfrm>
              <a:off x="4342" y="3023"/>
              <a:ext cx="11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ATMSD</a:t>
              </a:r>
            </a:p>
          </p:txBody>
        </p:sp>
        <p:sp>
          <p:nvSpPr>
            <p:cNvPr id="156691" name="Text Box 19"/>
            <p:cNvSpPr txBox="1">
              <a:spLocks noChangeArrowheads="1"/>
            </p:cNvSpPr>
            <p:nvPr/>
          </p:nvSpPr>
          <p:spPr bwMode="auto">
            <a:xfrm>
              <a:off x="394" y="3023"/>
              <a:ext cx="232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/>
                <a:t>ATM Service Delivery Management</a:t>
              </a:r>
            </a:p>
          </p:txBody>
        </p:sp>
      </p:grpSp>
      <p:sp>
        <p:nvSpPr>
          <p:cNvPr id="156693" name="Rectangle 21"/>
          <p:cNvSpPr>
            <a:spLocks noGrp="1" noChangeArrowheads="1"/>
          </p:cNvSpPr>
          <p:nvPr>
            <p:ph type="title"/>
          </p:nvPr>
        </p:nvSpPr>
        <p:spPr>
          <a:xfrm>
            <a:off x="228600" y="-73025"/>
            <a:ext cx="8534400" cy="1139825"/>
          </a:xfrm>
          <a:noFill/>
          <a:ln/>
          <a:effectLst>
            <a:outerShdw dist="35921" dir="2700000" algn="ctr" rotWithShape="0">
              <a:schemeClr val="bg2"/>
            </a:outerShdw>
          </a:effectLst>
        </p:spPr>
        <p:txBody>
          <a:bodyPr anchorCtr="1"/>
          <a:lstStyle/>
          <a:p>
            <a:r>
              <a:rPr lang="en-US" b="1"/>
              <a:t>ATMOC Components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71B0B-1ED3-4D44-A16D-078CC1FEBDB5}" type="slidenum">
              <a:rPr lang="en-CA"/>
              <a:pPr/>
              <a:t>7</a:t>
            </a:fld>
            <a:endParaRPr lang="en-CA"/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5705475" y="1531938"/>
            <a:ext cx="2278063" cy="3802062"/>
            <a:chOff x="3594" y="733"/>
            <a:chExt cx="1435" cy="2395"/>
          </a:xfrm>
        </p:grpSpPr>
        <p:sp>
          <p:nvSpPr>
            <p:cNvPr id="157700" name="AutoShape 4"/>
            <p:cNvSpPr>
              <a:spLocks noChangeArrowheads="1"/>
            </p:cNvSpPr>
            <p:nvPr/>
          </p:nvSpPr>
          <p:spPr bwMode="auto">
            <a:xfrm>
              <a:off x="3820" y="1235"/>
              <a:ext cx="1008" cy="1893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rgbClr val="FF3300">
                    <a:alpha val="89999"/>
                  </a:srgbClr>
                </a:gs>
                <a:gs pos="50000">
                  <a:schemeClr val="bg1">
                    <a:alpha val="30000"/>
                  </a:schemeClr>
                </a:gs>
                <a:gs pos="100000">
                  <a:srgbClr val="FF3300">
                    <a:alpha val="89999"/>
                  </a:srgbClr>
                </a:gs>
              </a:gsLst>
              <a:lin ang="2700000" scaled="1"/>
            </a:gradFill>
            <a:ln w="38100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33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ZA"/>
            </a:p>
          </p:txBody>
        </p:sp>
        <p:sp>
          <p:nvSpPr>
            <p:cNvPr id="157701" name="Text Box 5"/>
            <p:cNvSpPr txBox="1">
              <a:spLocks noChangeArrowheads="1"/>
            </p:cNvSpPr>
            <p:nvPr/>
          </p:nvSpPr>
          <p:spPr bwMode="auto">
            <a:xfrm>
              <a:off x="3594" y="733"/>
              <a:ext cx="143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lang="en-US" sz="2400" b="1"/>
                <a:t>Medium/Glue</a:t>
              </a: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0" y="2628900"/>
            <a:ext cx="8305800" cy="946150"/>
            <a:chOff x="0" y="1424"/>
            <a:chExt cx="5232" cy="596"/>
          </a:xfrm>
        </p:grpSpPr>
        <p:sp>
          <p:nvSpPr>
            <p:cNvPr id="157703" name="AutoShape 7"/>
            <p:cNvSpPr>
              <a:spLocks noChangeArrowheads="1"/>
            </p:cNvSpPr>
            <p:nvPr/>
          </p:nvSpPr>
          <p:spPr bwMode="auto">
            <a:xfrm>
              <a:off x="2976" y="1518"/>
              <a:ext cx="795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57704" name="Text Box 8"/>
            <p:cNvSpPr txBox="1">
              <a:spLocks noChangeArrowheads="1"/>
            </p:cNvSpPr>
            <p:nvPr/>
          </p:nvSpPr>
          <p:spPr bwMode="auto">
            <a:xfrm>
              <a:off x="4025" y="1424"/>
              <a:ext cx="1207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IM/S</a:t>
              </a:r>
            </a:p>
          </p:txBody>
        </p:sp>
        <p:sp>
          <p:nvSpPr>
            <p:cNvPr id="157705" name="Text Box 9"/>
            <p:cNvSpPr txBox="1">
              <a:spLocks noChangeArrowheads="1"/>
            </p:cNvSpPr>
            <p:nvPr/>
          </p:nvSpPr>
          <p:spPr bwMode="auto">
            <a:xfrm>
              <a:off x="0" y="1424"/>
              <a:ext cx="23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/>
                <a:t>Information Management/Services</a:t>
              </a: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0" y="3962400"/>
            <a:ext cx="8147050" cy="946150"/>
            <a:chOff x="0" y="2264"/>
            <a:chExt cx="5132" cy="596"/>
          </a:xfrm>
        </p:grpSpPr>
        <p:sp>
          <p:nvSpPr>
            <p:cNvPr id="157707" name="AutoShape 11"/>
            <p:cNvSpPr>
              <a:spLocks noChangeArrowheads="1"/>
            </p:cNvSpPr>
            <p:nvPr/>
          </p:nvSpPr>
          <p:spPr bwMode="auto">
            <a:xfrm>
              <a:off x="3015" y="2358"/>
              <a:ext cx="780" cy="21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57708" name="Text Box 12"/>
            <p:cNvSpPr txBox="1">
              <a:spLocks noChangeArrowheads="1"/>
            </p:cNvSpPr>
            <p:nvPr/>
          </p:nvSpPr>
          <p:spPr bwMode="auto">
            <a:xfrm>
              <a:off x="3948" y="2264"/>
              <a:ext cx="118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CDM</a:t>
              </a:r>
            </a:p>
          </p:txBody>
        </p:sp>
        <p:sp>
          <p:nvSpPr>
            <p:cNvPr id="157709" name="Text Box 13"/>
            <p:cNvSpPr txBox="1">
              <a:spLocks noChangeArrowheads="1"/>
            </p:cNvSpPr>
            <p:nvPr/>
          </p:nvSpPr>
          <p:spPr bwMode="auto">
            <a:xfrm>
              <a:off x="0" y="2264"/>
              <a:ext cx="2327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800"/>
                <a:t>Collaborative Decision Making</a:t>
              </a:r>
            </a:p>
          </p:txBody>
        </p:sp>
      </p:grpSp>
      <p:sp>
        <p:nvSpPr>
          <p:cNvPr id="157711" name="Rectangle 15"/>
          <p:cNvSpPr>
            <a:spLocks noChangeArrowheads="1"/>
          </p:cNvSpPr>
          <p:nvPr/>
        </p:nvSpPr>
        <p:spPr bwMode="auto">
          <a:xfrm>
            <a:off x="228600" y="-73025"/>
            <a:ext cx="85344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lIns="92075" tIns="46038" rIns="92075" bIns="46038" anchor="ctr" anchorCtr="1"/>
          <a:lstStyle/>
          <a:p>
            <a:pPr eaLnBrk="1" hangingPunct="1"/>
            <a:r>
              <a:rPr lang="en-US" sz="4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ATMOC Prerequisites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741F13-C393-4C86-AEFE-354211069820}" type="slidenum">
              <a:rPr lang="en-CA"/>
              <a:pPr>
                <a:defRPr/>
              </a:pPr>
              <a:t>8</a:t>
            </a:fld>
            <a:endParaRPr lang="en-CA"/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0" y="1219200"/>
            <a:ext cx="8799513" cy="5029200"/>
            <a:chOff x="144" y="768"/>
            <a:chExt cx="5543" cy="3168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22550" name="AutoShape 21"/>
            <p:cNvSpPr>
              <a:spLocks noChangeArrowheads="1"/>
            </p:cNvSpPr>
            <p:nvPr/>
          </p:nvSpPr>
          <p:spPr bwMode="auto">
            <a:xfrm>
              <a:off x="144" y="768"/>
              <a:ext cx="5543" cy="3154"/>
            </a:xfrm>
            <a:prstGeom prst="roundRect">
              <a:avLst>
                <a:gd name="adj" fmla="val 16667"/>
              </a:avLst>
            </a:prstGeom>
            <a:grpFill/>
            <a:ln w="76200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158742" name="Text Box 22"/>
            <p:cNvSpPr txBox="1">
              <a:spLocks noChangeArrowheads="1"/>
            </p:cNvSpPr>
            <p:nvPr/>
          </p:nvSpPr>
          <p:spPr bwMode="auto">
            <a:xfrm>
              <a:off x="1584" y="3648"/>
              <a:ext cx="3198" cy="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>
                  <a:solidFill>
                    <a:srgbClr val="00000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Integrated Services and SAFETY </a:t>
              </a:r>
            </a:p>
          </p:txBody>
        </p:sp>
      </p:grp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-95250" y="11763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/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-95250" y="1176338"/>
            <a:ext cx="9144000" cy="0"/>
          </a:xfrm>
          <a:prstGeom prst="rect">
            <a:avLst/>
          </a:prstGeom>
          <a:gradFill rotWithShape="1">
            <a:gsLst>
              <a:gs pos="0">
                <a:srgbClr val="B2B2B2">
                  <a:alpha val="29999"/>
                </a:srgbClr>
              </a:gs>
              <a:gs pos="100000">
                <a:schemeClr val="tx1">
                  <a:alpha val="87999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ZA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852488" y="2133600"/>
            <a:ext cx="1509712" cy="3276600"/>
            <a:chOff x="396" y="1344"/>
            <a:chExt cx="951" cy="2064"/>
          </a:xfrm>
        </p:grpSpPr>
        <p:sp>
          <p:nvSpPr>
            <p:cNvPr id="22548" name="AutoShape 6"/>
            <p:cNvSpPr>
              <a:spLocks noChangeArrowheads="1"/>
            </p:cNvSpPr>
            <p:nvPr/>
          </p:nvSpPr>
          <p:spPr bwMode="auto">
            <a:xfrm>
              <a:off x="396" y="1344"/>
              <a:ext cx="951" cy="2064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chemeClr val="folHlink">
                    <a:alpha val="89998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ZA"/>
            </a:p>
          </p:txBody>
        </p:sp>
        <p:sp>
          <p:nvSpPr>
            <p:cNvPr id="158727" name="Text Box 7"/>
            <p:cNvSpPr txBox="1">
              <a:spLocks noChangeArrowheads="1"/>
            </p:cNvSpPr>
            <p:nvPr/>
          </p:nvSpPr>
          <p:spPr bwMode="auto">
            <a:xfrm>
              <a:off x="494" y="2160"/>
              <a:ext cx="80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0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Elements</a:t>
              </a:r>
            </a:p>
          </p:txBody>
        </p:sp>
      </p:grpSp>
      <p:grpSp>
        <p:nvGrpSpPr>
          <p:cNvPr id="4" name="Group 24"/>
          <p:cNvGrpSpPr>
            <a:grpSpLocks/>
          </p:cNvGrpSpPr>
          <p:nvPr/>
        </p:nvGrpSpPr>
        <p:grpSpPr bwMode="auto">
          <a:xfrm>
            <a:off x="2362200" y="2133600"/>
            <a:ext cx="1992313" cy="3276600"/>
            <a:chOff x="1625" y="1344"/>
            <a:chExt cx="1255" cy="2064"/>
          </a:xfrm>
        </p:grpSpPr>
        <p:sp>
          <p:nvSpPr>
            <p:cNvPr id="22546" name="AutoShape 9"/>
            <p:cNvSpPr>
              <a:spLocks noChangeArrowheads="1"/>
            </p:cNvSpPr>
            <p:nvPr/>
          </p:nvSpPr>
          <p:spPr bwMode="auto">
            <a:xfrm>
              <a:off x="1740" y="1344"/>
              <a:ext cx="1044" cy="2064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00FF00">
                    <a:alpha val="8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>
                <a:solidFill>
                  <a:srgbClr val="00FF00"/>
                </a:solidFill>
              </a:endParaRPr>
            </a:p>
          </p:txBody>
        </p:sp>
        <p:sp>
          <p:nvSpPr>
            <p:cNvPr id="158730" name="Text Box 10"/>
            <p:cNvSpPr txBox="1">
              <a:spLocks noChangeArrowheads="1"/>
            </p:cNvSpPr>
            <p:nvPr/>
          </p:nvSpPr>
          <p:spPr bwMode="auto">
            <a:xfrm>
              <a:off x="1625" y="2016"/>
              <a:ext cx="1255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0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Actor /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0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Activities</a:t>
              </a:r>
            </a:p>
          </p:txBody>
        </p:sp>
      </p:grpSp>
      <p:grpSp>
        <p:nvGrpSpPr>
          <p:cNvPr id="5" name="Group 26"/>
          <p:cNvGrpSpPr>
            <a:grpSpLocks/>
          </p:cNvGrpSpPr>
          <p:nvPr/>
        </p:nvGrpSpPr>
        <p:grpSpPr bwMode="auto">
          <a:xfrm>
            <a:off x="4364038" y="2209800"/>
            <a:ext cx="2036762" cy="3200400"/>
            <a:chOff x="2880" y="1392"/>
            <a:chExt cx="1283" cy="2016"/>
          </a:xfrm>
        </p:grpSpPr>
        <p:sp>
          <p:nvSpPr>
            <p:cNvPr id="22544" name="AutoShape 12"/>
            <p:cNvSpPr>
              <a:spLocks noChangeArrowheads="1"/>
            </p:cNvSpPr>
            <p:nvPr/>
          </p:nvSpPr>
          <p:spPr bwMode="auto">
            <a:xfrm>
              <a:off x="2976" y="1392"/>
              <a:ext cx="1008" cy="2016"/>
            </a:xfrm>
            <a:prstGeom prst="homePlate">
              <a:avLst>
                <a:gd name="adj" fmla="val 25000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FF0000">
                    <a:alpha val="8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miter lim="800000"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0000"/>
              </a:extrusionClr>
            </a:sp3d>
          </p:spPr>
          <p:txBody>
            <a:bodyPr wrap="none" anchor="ctr">
              <a:flatTx/>
            </a:bodyPr>
            <a:lstStyle/>
            <a:p>
              <a:endParaRPr lang="en-ZA"/>
            </a:p>
          </p:txBody>
        </p:sp>
        <p:sp>
          <p:nvSpPr>
            <p:cNvPr id="158733" name="Text Box 13"/>
            <p:cNvSpPr txBox="1">
              <a:spLocks noChangeArrowheads="1"/>
            </p:cNvSpPr>
            <p:nvPr/>
          </p:nvSpPr>
          <p:spPr bwMode="auto">
            <a:xfrm>
              <a:off x="2880" y="2064"/>
              <a:ext cx="1283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0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Medium /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en-US" b="1">
                  <a:solidFill>
                    <a:srgbClr val="00000A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Glue</a:t>
              </a:r>
            </a:p>
          </p:txBody>
        </p:sp>
      </p:grpSp>
      <p:grpSp>
        <p:nvGrpSpPr>
          <p:cNvPr id="6" name="Group 27"/>
          <p:cNvGrpSpPr>
            <a:grpSpLocks/>
          </p:cNvGrpSpPr>
          <p:nvPr/>
        </p:nvGrpSpPr>
        <p:grpSpPr bwMode="auto">
          <a:xfrm>
            <a:off x="6248400" y="3048000"/>
            <a:ext cx="2495550" cy="1371600"/>
            <a:chOff x="4032" y="1920"/>
            <a:chExt cx="1572" cy="864"/>
          </a:xfrm>
        </p:grpSpPr>
        <p:sp>
          <p:nvSpPr>
            <p:cNvPr id="22542" name="AutoShape 15"/>
            <p:cNvSpPr>
              <a:spLocks noChangeArrowheads="1"/>
            </p:cNvSpPr>
            <p:nvPr/>
          </p:nvSpPr>
          <p:spPr bwMode="auto">
            <a:xfrm>
              <a:off x="4108" y="1920"/>
              <a:ext cx="1394" cy="864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tx1">
                    <a:alpha val="39998"/>
                  </a:schemeClr>
                </a:gs>
                <a:gs pos="100000">
                  <a:srgbClr val="FFCC00">
                    <a:alpha val="89998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CC00"/>
              </a:extrusionClr>
            </a:sp3d>
          </p:spPr>
          <p:txBody>
            <a:bodyPr wrap="none" anchor="ctr">
              <a:flatTx/>
            </a:bodyPr>
            <a:lstStyle/>
            <a:p>
              <a:pPr algn="ctr"/>
              <a:endParaRPr lang="en-US">
                <a:solidFill>
                  <a:srgbClr val="000070"/>
                </a:solidFill>
              </a:endParaRPr>
            </a:p>
          </p:txBody>
        </p:sp>
        <p:sp>
          <p:nvSpPr>
            <p:cNvPr id="22543" name="Text Box 16"/>
            <p:cNvSpPr txBox="1">
              <a:spLocks noChangeArrowheads="1"/>
            </p:cNvSpPr>
            <p:nvPr/>
          </p:nvSpPr>
          <p:spPr bwMode="auto">
            <a:xfrm>
              <a:off x="4032" y="1968"/>
              <a:ext cx="1572" cy="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2"/>
                  </a:solidFill>
                </a:rPr>
                <a:t>OUTCOMES </a:t>
              </a:r>
            </a:p>
            <a:p>
              <a:pPr algn="ctr" eaLnBrk="1" hangingPunct="1">
                <a:spcBef>
                  <a:spcPct val="50000"/>
                </a:spcBef>
              </a:pPr>
              <a:endParaRPr lang="en-US" sz="800" b="1">
                <a:solidFill>
                  <a:schemeClr val="bg2"/>
                </a:solidFill>
              </a:endParaRPr>
            </a:p>
            <a:p>
              <a:pPr algn="ctr" eaLnBrk="1" hangingPunct="1">
                <a:spcBef>
                  <a:spcPct val="50000"/>
                </a:spcBef>
              </a:pPr>
              <a:r>
                <a:rPr lang="en-US" b="1">
                  <a:solidFill>
                    <a:schemeClr val="bg2"/>
                  </a:solidFill>
                </a:rPr>
                <a:t>(USER EXPECTATIONS)</a:t>
              </a:r>
            </a:p>
          </p:txBody>
        </p:sp>
      </p:grpSp>
      <p:sp>
        <p:nvSpPr>
          <p:cNvPr id="158738" name="Rectangle 18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610600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b="1" smtClean="0"/>
              <a:t>ATM OPERATIONAL CONCEPT</a:t>
            </a:r>
          </a:p>
        </p:txBody>
      </p:sp>
      <p:grpSp>
        <p:nvGrpSpPr>
          <p:cNvPr id="7" name="Group 25"/>
          <p:cNvGrpSpPr>
            <a:grpSpLocks/>
          </p:cNvGrpSpPr>
          <p:nvPr/>
        </p:nvGrpSpPr>
        <p:grpSpPr bwMode="auto">
          <a:xfrm>
            <a:off x="533400" y="1447800"/>
            <a:ext cx="3886200" cy="4267200"/>
            <a:chOff x="288" y="912"/>
            <a:chExt cx="2640" cy="2688"/>
          </a:xfrm>
        </p:grpSpPr>
        <p:sp>
          <p:nvSpPr>
            <p:cNvPr id="22540" name="AutoShape 19"/>
            <p:cNvSpPr>
              <a:spLocks noChangeArrowheads="1"/>
            </p:cNvSpPr>
            <p:nvPr/>
          </p:nvSpPr>
          <p:spPr bwMode="auto">
            <a:xfrm>
              <a:off x="288" y="912"/>
              <a:ext cx="2640" cy="26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0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ZA"/>
            </a:p>
          </p:txBody>
        </p:sp>
        <p:sp>
          <p:nvSpPr>
            <p:cNvPr id="22541" name="Text Box 20"/>
            <p:cNvSpPr txBox="1">
              <a:spLocks noChangeArrowheads="1"/>
            </p:cNvSpPr>
            <p:nvPr/>
          </p:nvSpPr>
          <p:spPr bwMode="auto">
            <a:xfrm>
              <a:off x="864" y="983"/>
              <a:ext cx="168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00000A"/>
                  </a:solidFill>
                </a:rPr>
                <a:t>ATMOC Components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052736"/>
            <a:ext cx="2016224" cy="369332"/>
          </a:xfrm>
          <a:prstGeom prst="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ZA" b="1" dirty="0" smtClean="0"/>
              <a:t>PREDICTABILITY</a:t>
            </a:r>
            <a:endParaRPr lang="en-Z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2924944"/>
            <a:ext cx="208823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COLLABORATION</a:t>
            </a:r>
            <a:endParaRPr lang="en-ZA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076056" y="620688"/>
            <a:ext cx="3096344" cy="369332"/>
          </a:xfrm>
          <a:prstGeom prst="rect">
            <a:avLst/>
          </a:prstGeom>
          <a:solidFill>
            <a:schemeClr val="bg2"/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ZA" b="1" dirty="0" smtClean="0"/>
              <a:t>SYSTEM WIDE INFORMATION</a:t>
            </a:r>
            <a:endParaRPr lang="en-Z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067944" y="1772816"/>
            <a:ext cx="388843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DEMAND AND CAPACITY BALANCING</a:t>
            </a:r>
            <a:endParaRPr lang="en-ZA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115616" y="4077072"/>
            <a:ext cx="3190617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r>
              <a:rPr lang="en-ZA" b="1" dirty="0" smtClean="0"/>
              <a:t>PERFORMANCE MANAGEMENT</a:t>
            </a:r>
            <a:endParaRPr lang="en-ZA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2276872"/>
            <a:ext cx="295232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ZA" b="1" dirty="0" smtClean="0"/>
              <a:t>TRAJECTORY MANAGEMENT</a:t>
            </a:r>
            <a:endParaRPr lang="en-ZA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436096" y="4005064"/>
            <a:ext cx="2232248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SYNCHRONISATION</a:t>
            </a:r>
            <a:endParaRPr lang="en-ZA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707904" y="5517232"/>
            <a:ext cx="2664296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EFFICIENCY AND SAFETY</a:t>
            </a:r>
            <a:endParaRPr lang="en-ZA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148064" y="2708920"/>
            <a:ext cx="324036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ZA" b="1" dirty="0" smtClean="0"/>
              <a:t>RANDOM ROUTES-FLEX TRACKS –FREE FLIGHT</a:t>
            </a:r>
            <a:endParaRPr lang="en-ZA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115616" y="6237312"/>
            <a:ext cx="396044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ZA" b="1" dirty="0" smtClean="0"/>
              <a:t>STRATEGIC – PRETACTICAL – TACTICAL </a:t>
            </a:r>
            <a:endParaRPr lang="en-ZA" b="1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6948264" y="980728"/>
            <a:ext cx="288032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6" idx="3"/>
            <a:endCxn id="8" idx="1"/>
          </p:cNvCxnSpPr>
          <p:nvPr/>
        </p:nvCxnSpPr>
        <p:spPr>
          <a:xfrm flipV="1">
            <a:off x="2411760" y="805354"/>
            <a:ext cx="2664296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6" idx="2"/>
          </p:cNvCxnSpPr>
          <p:nvPr/>
        </p:nvCxnSpPr>
        <p:spPr>
          <a:xfrm>
            <a:off x="1403648" y="1422068"/>
            <a:ext cx="72008" cy="8548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2843808" y="980728"/>
            <a:ext cx="2448272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1" idx="3"/>
          </p:cNvCxnSpPr>
          <p:nvPr/>
        </p:nvCxnSpPr>
        <p:spPr>
          <a:xfrm flipV="1">
            <a:off x="3491880" y="2132856"/>
            <a:ext cx="864096" cy="3286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948264" y="2132856"/>
            <a:ext cx="216024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7164288" y="3356992"/>
            <a:ext cx="144016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5292080" y="4365104"/>
            <a:ext cx="648072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3203848" y="2636912"/>
            <a:ext cx="72008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707904" y="3284984"/>
            <a:ext cx="432048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endCxn id="12" idx="1"/>
          </p:cNvCxnSpPr>
          <p:nvPr/>
        </p:nvCxnSpPr>
        <p:spPr>
          <a:xfrm>
            <a:off x="4644008" y="3284984"/>
            <a:ext cx="792088" cy="90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endCxn id="14" idx="0"/>
          </p:cNvCxnSpPr>
          <p:nvPr/>
        </p:nvCxnSpPr>
        <p:spPr>
          <a:xfrm>
            <a:off x="4427984" y="3284984"/>
            <a:ext cx="612068" cy="22322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11" idx="3"/>
          </p:cNvCxnSpPr>
          <p:nvPr/>
        </p:nvCxnSpPr>
        <p:spPr>
          <a:xfrm>
            <a:off x="3491880" y="2461538"/>
            <a:ext cx="1656184" cy="31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3059832" y="4437112"/>
            <a:ext cx="108012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4499992" y="5877272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2267744" y="4437112"/>
            <a:ext cx="72008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2267744" y="2636912"/>
            <a:ext cx="72008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endCxn id="10" idx="3"/>
          </p:cNvCxnSpPr>
          <p:nvPr/>
        </p:nvCxnSpPr>
        <p:spPr>
          <a:xfrm flipH="1">
            <a:off x="4306233" y="3356992"/>
            <a:ext cx="913839" cy="9047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9" idx="0"/>
          </p:cNvCxnSpPr>
          <p:nvPr/>
        </p:nvCxnSpPr>
        <p:spPr>
          <a:xfrm>
            <a:off x="6012160" y="980728"/>
            <a:ext cx="0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9" idx="2"/>
          </p:cNvCxnSpPr>
          <p:nvPr/>
        </p:nvCxnSpPr>
        <p:spPr>
          <a:xfrm>
            <a:off x="6012160" y="2142148"/>
            <a:ext cx="0" cy="5667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>
            <a:off x="6012160" y="335699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1115616" y="1412776"/>
            <a:ext cx="0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>
            <a:off x="1547664" y="2636912"/>
            <a:ext cx="288032" cy="144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619672" y="1412776"/>
            <a:ext cx="144016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835696" y="2708920"/>
            <a:ext cx="216024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2123728" y="4437112"/>
            <a:ext cx="144016" cy="17281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6588224" y="2132856"/>
            <a:ext cx="288032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/>
          <p:nvPr/>
        </p:nvCxnSpPr>
        <p:spPr>
          <a:xfrm flipH="1">
            <a:off x="6012160" y="3356992"/>
            <a:ext cx="288032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5940152" y="4365104"/>
            <a:ext cx="72008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 flipH="1">
            <a:off x="4644008" y="2132856"/>
            <a:ext cx="57606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H="1">
            <a:off x="3059832" y="3284984"/>
            <a:ext cx="216024" cy="7920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 flipH="1">
            <a:off x="2627784" y="4437112"/>
            <a:ext cx="360040" cy="1800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203848" y="2636912"/>
            <a:ext cx="288032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7" idx="2"/>
          </p:cNvCxnSpPr>
          <p:nvPr/>
        </p:nvCxnSpPr>
        <p:spPr>
          <a:xfrm>
            <a:off x="3599892" y="3294276"/>
            <a:ext cx="396044" cy="782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4139952" y="4437112"/>
            <a:ext cx="432048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>
            <a:off x="2267744" y="1412776"/>
            <a:ext cx="288032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222</Words>
  <Application>Microsoft Office PowerPoint</Application>
  <PresentationFormat>On-screen Show (4:3)</PresentationFormat>
  <Paragraphs>77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Document</vt:lpstr>
      <vt:lpstr>CorelDRAW</vt:lpstr>
      <vt:lpstr>Air Traffic Management System Advisors</vt:lpstr>
      <vt:lpstr>2nd Annual Weather SMART Science Symposium 18/03/2019</vt:lpstr>
      <vt:lpstr>  OUTCOMES / USER EXPECTATIONS</vt:lpstr>
      <vt:lpstr>Slide 4</vt:lpstr>
      <vt:lpstr>ATMOC Components</vt:lpstr>
      <vt:lpstr>ATMOC Components</vt:lpstr>
      <vt:lpstr>Slide 7</vt:lpstr>
      <vt:lpstr>ATM OPERATIONAL CONCEPT</vt:lpstr>
      <vt:lpstr>Slide 9</vt:lpstr>
      <vt:lpstr>Slide 10</vt:lpstr>
      <vt:lpstr>Slide 11</vt:lpstr>
      <vt:lpstr>Slide 12</vt:lpstr>
      <vt:lpstr>Slide 13</vt:lpstr>
    </vt:vector>
  </TitlesOfParts>
  <Company>ATNS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2nd Annual WeatherSMART Science Symposium 18/03/2019</dc:title>
  <dc:creator>Arthur</dc:creator>
  <cp:lastModifiedBy>Arthur</cp:lastModifiedBy>
  <cp:revision>10</cp:revision>
  <dcterms:created xsi:type="dcterms:W3CDTF">2019-03-13T16:43:23Z</dcterms:created>
  <dcterms:modified xsi:type="dcterms:W3CDTF">2019-03-15T18:57:30Z</dcterms:modified>
</cp:coreProperties>
</file>